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47" autoAdjust="0"/>
  </p:normalViewPr>
  <p:slideViewPr>
    <p:cSldViewPr>
      <p:cViewPr varScale="1">
        <p:scale>
          <a:sx n="86" d="100"/>
          <a:sy n="86" d="100"/>
        </p:scale>
        <p:origin x="15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33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4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683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643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218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295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222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406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21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8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37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27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63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47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01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43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60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22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78547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МАОУ СОШ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</a:rPr>
              <a:t>с.Бердюжье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1988841"/>
            <a:ext cx="6798736" cy="3024335"/>
          </a:xfrm>
        </p:spPr>
        <p:txBody>
          <a:bodyPr>
            <a:normAutofit fontScale="62500" lnSpcReduction="20000"/>
          </a:bodyPr>
          <a:lstStyle/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Особенности детей с задержкой психического развития.</a:t>
            </a:r>
          </a:p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Приемы и методы работы с данной категорией детей</a:t>
            </a:r>
          </a:p>
          <a:p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Учитель – дефектолог</a:t>
            </a:r>
          </a:p>
          <a:p>
            <a:pPr algn="r"/>
            <a:r>
              <a:rPr lang="ru-RU" sz="3100" b="1" dirty="0" smtClean="0">
                <a:solidFill>
                  <a:schemeClr val="accent4">
                    <a:lumMod val="75000"/>
                  </a:schemeClr>
                </a:solidFill>
              </a:rPr>
              <a:t>Н.А. </a:t>
            </a:r>
            <a:r>
              <a:rPr lang="ru-RU" sz="3100" b="1" dirty="0" err="1" smtClean="0">
                <a:solidFill>
                  <a:schemeClr val="accent4">
                    <a:lumMod val="75000"/>
                  </a:schemeClr>
                </a:solidFill>
              </a:rPr>
              <a:t>Ракина</a:t>
            </a:r>
            <a:endParaRPr lang="ru-RU" sz="31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20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87" y="247298"/>
            <a:ext cx="9079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Corbel" panose="020B0503020204020204" pitchFamily="34" charset="0"/>
                <a:ea typeface="Tahoma"/>
              </a:rPr>
              <a:t>Упражнения на развитие логического мышления</a:t>
            </a:r>
            <a:endParaRPr lang="ru-RU" sz="3200" b="1" u="sng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746064" cy="70609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«Найди два одинаковых предмета»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1889"/>
            <a:ext cx="15841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3333" y="1555905"/>
            <a:ext cx="13681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9881" y="1519901"/>
            <a:ext cx="9361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1786" y="1484316"/>
            <a:ext cx="12241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34"/>
          <p:cNvGrpSpPr>
            <a:grpSpLocks/>
          </p:cNvGrpSpPr>
          <p:nvPr/>
        </p:nvGrpSpPr>
        <p:grpSpPr bwMode="auto">
          <a:xfrm>
            <a:off x="1846010" y="3961567"/>
            <a:ext cx="5423569" cy="1179041"/>
            <a:chOff x="0" y="0"/>
            <a:chExt cx="2905125" cy="600075"/>
          </a:xfrm>
        </p:grpSpPr>
        <p:sp>
          <p:nvSpPr>
            <p:cNvPr id="10" name="Блок-схема: извлечение 5"/>
            <p:cNvSpPr>
              <a:spLocks noChangeArrowheads="1"/>
            </p:cNvSpPr>
            <p:nvPr/>
          </p:nvSpPr>
          <p:spPr bwMode="auto">
            <a:xfrm>
              <a:off x="0" y="0"/>
              <a:ext cx="533400" cy="581025"/>
            </a:xfrm>
            <a:prstGeom prst="flowChartExtract">
              <a:avLst/>
            </a:prstGeom>
            <a:solidFill>
              <a:srgbClr val="FFFFFF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  <a:latin typeface="Corbel"/>
              </a:endParaRPr>
            </a:p>
          </p:txBody>
        </p:sp>
        <p:sp>
          <p:nvSpPr>
            <p:cNvPr id="11" name="Поле 7"/>
            <p:cNvSpPr txBox="1">
              <a:spLocks noChangeArrowheads="1"/>
            </p:cNvSpPr>
            <p:nvPr/>
          </p:nvSpPr>
          <p:spPr bwMode="auto">
            <a:xfrm>
              <a:off x="1552575" y="0"/>
              <a:ext cx="590550" cy="581025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Блок-схема: извлечение 8"/>
            <p:cNvSpPr>
              <a:spLocks noChangeArrowheads="1"/>
            </p:cNvSpPr>
            <p:nvPr/>
          </p:nvSpPr>
          <p:spPr bwMode="auto">
            <a:xfrm>
              <a:off x="2371725" y="0"/>
              <a:ext cx="533400" cy="581025"/>
            </a:xfrm>
            <a:prstGeom prst="flowChartExtract">
              <a:avLst/>
            </a:prstGeom>
            <a:solidFill>
              <a:srgbClr val="FFFFFF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  <a:latin typeface="Corbel"/>
              </a:endParaRPr>
            </a:p>
          </p:txBody>
        </p:sp>
        <p:sp>
          <p:nvSpPr>
            <p:cNvPr id="13" name="Овал 9"/>
            <p:cNvSpPr>
              <a:spLocks noChangeArrowheads="1"/>
            </p:cNvSpPr>
            <p:nvPr/>
          </p:nvSpPr>
          <p:spPr bwMode="auto">
            <a:xfrm>
              <a:off x="685800" y="0"/>
              <a:ext cx="571500" cy="600075"/>
            </a:xfrm>
            <a:prstGeom prst="ellipse">
              <a:avLst/>
            </a:prstGeom>
            <a:solidFill>
              <a:srgbClr val="FFFFFF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33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332656"/>
            <a:ext cx="9006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Corbel" panose="020B0503020204020204" pitchFamily="34" charset="0"/>
              </a:rPr>
              <a:t>«Из каких геометрических фигур состоит рисунок?»</a:t>
            </a:r>
          </a:p>
        </p:txBody>
      </p:sp>
      <p:pic>
        <p:nvPicPr>
          <p:cNvPr id="7170" name="Picture 2" descr="https://fsd.multiurok.ru/viewImage.php?image=http://lib.exdat.com/tw_files2/urls_14/5/d-4250/7z-docs/1_html_m247c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16832"/>
            <a:ext cx="9113875" cy="445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84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99858" y="404663"/>
            <a:ext cx="3070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Corbel" panose="020B0503020204020204" pitchFamily="34" charset="0"/>
                <a:ea typeface="Tahoma"/>
              </a:rPr>
              <a:t>«Что лишнее?»</a:t>
            </a:r>
            <a:endParaRPr lang="ru-RU" sz="3200" b="1" i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8194" name="Picture 2" descr="https://veseli-elfi.dp.ua/wp-content/gallery/4-lishnij1/unnec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640" y="1011541"/>
            <a:ext cx="5976664" cy="572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9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32656"/>
            <a:ext cx="9139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u="sng" dirty="0" smtClean="0">
                <a:solidFill>
                  <a:srgbClr val="C00000"/>
                </a:solidFill>
                <a:latin typeface="Corbel" panose="020B0503020204020204" pitchFamily="34" charset="0"/>
                <a:ea typeface="Tahoma"/>
              </a:rPr>
              <a:t>Упражнения на </a:t>
            </a:r>
            <a:r>
              <a:rPr lang="ru-RU" sz="3200" b="1" u="sng" dirty="0">
                <a:solidFill>
                  <a:srgbClr val="C00000"/>
                </a:solidFill>
                <a:latin typeface="Corbel" panose="020B0503020204020204" pitchFamily="34" charset="0"/>
                <a:ea typeface="Tahoma"/>
              </a:rPr>
              <a:t>развитие </a:t>
            </a:r>
            <a:r>
              <a:rPr lang="ru-RU" sz="3200" b="1" u="sng" dirty="0" smtClean="0">
                <a:solidFill>
                  <a:srgbClr val="C00000"/>
                </a:solidFill>
                <a:latin typeface="Corbel" panose="020B0503020204020204" pitchFamily="34" charset="0"/>
                <a:ea typeface="Tahoma"/>
              </a:rPr>
              <a:t>образного мышления</a:t>
            </a:r>
            <a:endParaRPr lang="ru-RU" sz="3200" b="1" u="sng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40647" y="917431"/>
            <a:ext cx="3258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Corbel" panose="020B0503020204020204" pitchFamily="34" charset="0"/>
                <a:ea typeface="Tahoma"/>
              </a:rPr>
              <a:t>«Дорисуй рисунок»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9218" name="Picture 2" descr="https://ds05.infourok.ru/uploads/ex/104f/000a979e-219713dc/hello_html_m3cb6b7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232" y="1440651"/>
            <a:ext cx="4637527" cy="523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7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2029" y="394211"/>
            <a:ext cx="2995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Corbel" panose="020B0503020204020204" pitchFamily="34" charset="0"/>
                <a:ea typeface="Tahoma"/>
              </a:rPr>
              <a:t>«Продолжи узор»</a:t>
            </a:r>
            <a:endParaRPr lang="ru-RU" sz="2800" b="1" i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10242" name="Picture 2" descr="https://pandia.ru/text/80/124/images/image019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3" y="1124744"/>
            <a:ext cx="8064896" cy="533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7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76672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u="sng" dirty="0" smtClean="0">
                <a:solidFill>
                  <a:srgbClr val="C00000"/>
                </a:solidFill>
                <a:latin typeface="Corbel" panose="020B0503020204020204" pitchFamily="34" charset="0"/>
                <a:ea typeface="Tahoma"/>
              </a:rPr>
              <a:t>Упражнения на развитие восприятия</a:t>
            </a:r>
            <a:endParaRPr lang="ru-RU" sz="3200" b="1" u="sng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51717" y="1061447"/>
            <a:ext cx="2236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Corbel" panose="020B0503020204020204" pitchFamily="34" charset="0"/>
                <a:ea typeface="Tahoma"/>
              </a:rPr>
              <a:t>«Путаница»</a:t>
            </a:r>
            <a:endParaRPr lang="ru-RU" sz="2800" b="1" i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17729"/>
            <a:ext cx="47525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s://dou29-asb.ru/assets/components/gallery/connector.php?action=web/phpthumb&amp;ctx=web&amp;w=850&amp;h=900&amp;zc=0&amp;far=&amp;q=90&amp;src=%2Fassets%2Fgallery%2F125%2F204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873" y="1501705"/>
            <a:ext cx="371491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7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404664"/>
            <a:ext cx="2478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Corbel" panose="020B0503020204020204" pitchFamily="34" charset="0"/>
                <a:ea typeface="Tahoma"/>
              </a:rPr>
              <a:t>«Найди тень»</a:t>
            </a:r>
            <a:endParaRPr lang="ru-RU" sz="2800" b="1" i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12290" name="Picture 2" descr="https://img1.liveinternet.ru/images/attach/c/7/94/792/94792081_7960b6fe29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60" y="1268760"/>
            <a:ext cx="7416824" cy="519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0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496" y="26064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u="sng" dirty="0" smtClean="0">
                <a:solidFill>
                  <a:srgbClr val="C00000"/>
                </a:solidFill>
                <a:latin typeface="Corbel" panose="020B0503020204020204" pitchFamily="34" charset="0"/>
                <a:ea typeface="Tahoma"/>
              </a:rPr>
              <a:t>Игры на </a:t>
            </a:r>
            <a:r>
              <a:rPr lang="ru-RU" sz="3200" b="1" u="sng" dirty="0">
                <a:solidFill>
                  <a:srgbClr val="C00000"/>
                </a:solidFill>
                <a:latin typeface="Corbel" panose="020B0503020204020204" pitchFamily="34" charset="0"/>
                <a:ea typeface="Tahoma"/>
              </a:rPr>
              <a:t>развитие </a:t>
            </a:r>
            <a:r>
              <a:rPr lang="ru-RU" sz="3200" b="1" u="sng" dirty="0" smtClean="0">
                <a:solidFill>
                  <a:srgbClr val="C00000"/>
                </a:solidFill>
                <a:latin typeface="Corbel" panose="020B0503020204020204" pitchFamily="34" charset="0"/>
                <a:ea typeface="Tahoma"/>
              </a:rPr>
              <a:t>самоконтроля</a:t>
            </a:r>
            <a:endParaRPr lang="ru-RU" sz="3200" b="1" u="sng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462" y="950886"/>
            <a:ext cx="8581986" cy="618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«Секретное слово»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</a:rPr>
              <a:t>Ведущий договаривается с игроками, что они будут повторять за ним все слова, кроме, например, названий растений (имён мальчиков, слов со звуком «У» и др.) – их повторять нельзя. Вместо этого, услышав название растения, нужно хлопнуть в ладоши (топнуть ногой, подпрыгнуть и т.п.) </a:t>
            </a:r>
            <a:endParaRPr lang="ru-RU" dirty="0" smtClean="0">
              <a:latin typeface="Times New Roman"/>
              <a:ea typeface="Calibri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«Да и нет не говорите»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</a:rPr>
              <a:t>Перед игрой нужно договориться, какие слова будут запрещёнными (как правило, это «да» и «нет», «чёрный» и «белый», но можно и другие). Затем водящий задаёт каждому игроку по очереди любой вопрос так, чтобы спровоцировать его на ответ запрещённым словом. Игроки в свою очередь, отвечая на вопрос, стараются избежать запрещённого слова, заменяя его на другие, подходящие по смыслу. </a:t>
            </a:r>
            <a:endParaRPr lang="ru-RU" dirty="0" smtClean="0">
              <a:latin typeface="Times New Roman"/>
              <a:ea typeface="Calibri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Кулак – ладонь – ребро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Пол – нос – потолок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Летает - не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летает</a:t>
            </a:r>
            <a:endParaRPr lang="ru-RU" sz="1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Все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встают в круг. Педагог называет разные слова. Если названное что-нибудь или кто-нибудь способно летать, то дети поднимают руки вверх, если не летает, то не совершают никаких движений.</a:t>
            </a:r>
            <a:endParaRPr lang="ru-RU" sz="1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4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1901624"/>
            <a:ext cx="482453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314" name="Picture 2" descr="https://www.freepngimg.com/thumb/flowers/37283-7-flowers-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59" y="-99392"/>
            <a:ext cx="6696744" cy="596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76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463" y="476672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ЗПР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 – это особый тип психического развития ребенка, характеризующийся незрелостью отдельных психических и психомоторных функций или психики в целом, формирующийся под влиянием наследственных, социально-средовых и психологических факторов.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https://avatars.mds.yandex.net/get-zen_doc/1668923/pub_5d4ed762118d7f00affe579c_5d4ee7962f4ad700ac56111b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11" y="2723441"/>
            <a:ext cx="6120680" cy="394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81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800" y="296602"/>
            <a:ext cx="8914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u="sng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  <a:ea typeface="+mj-ea"/>
                <a:cs typeface="+mj-cs"/>
              </a:rPr>
              <a:t>Возможные </a:t>
            </a:r>
            <a:r>
              <a:rPr lang="ru-RU" sz="3600" b="1" u="sng" kern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  <a:ea typeface="+mj-ea"/>
                <a:cs typeface="+mj-cs"/>
              </a:rPr>
              <a:t>пр</a:t>
            </a:r>
            <a:r>
              <a:rPr kumimoji="0" lang="ru-RU" sz="36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>ичины</a:t>
            </a:r>
            <a:r>
              <a:rPr kumimoji="0" lang="ru-RU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> возникновения ЗПР: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81486"/>
              </p:ext>
            </p:extLst>
          </p:nvPr>
        </p:nvGraphicFramePr>
        <p:xfrm>
          <a:off x="565752" y="1124744"/>
          <a:ext cx="8016552" cy="553301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008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8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405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Биологические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0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Патология беременности;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ограничение жизнедеятельности ребенка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0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Внутриутробная гипоксия плода;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Неблагоприятные условия воспитания;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0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Недоношенность;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Педагогическая запущенность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0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Асфиксия и травмы при родах;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Ограниченные эмоциональные контакты с ребёнком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0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 на ранних этапах развития ребёнка;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20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Генетическая обусловленность,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том числе алкоголизм, психические заболевания и патологические черты у родителей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16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Особенности развития познавательных процессов у детей с ЗПР</a:t>
            </a:r>
            <a:endParaRPr kumimoji="0" lang="ru-RU" sz="1800" b="0" i="0" u="sng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1484784"/>
            <a:ext cx="50405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" lvl="0" algn="r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Corbel"/>
              </a:rPr>
              <a:t>Внимание:</a:t>
            </a:r>
          </a:p>
          <a:p>
            <a:pPr marL="27432" lvl="0" algn="r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- дети на занятиях рассеяны;</a:t>
            </a:r>
          </a:p>
          <a:p>
            <a:pPr marL="27432" lvl="0" algn="r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- ослабленное внимание к словесной информации;</a:t>
            </a:r>
          </a:p>
          <a:p>
            <a:pPr marL="27432" lvl="0" algn="r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- неустойчивость внимания;</a:t>
            </a:r>
          </a:p>
          <a:p>
            <a:pPr marL="27432" lvl="0" algn="r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- снижен объём внимания, концентрация, избирательность и распределение</a:t>
            </a:r>
          </a:p>
        </p:txBody>
      </p:sp>
      <p:pic>
        <p:nvPicPr>
          <p:cNvPr id="4" name="Picture 2" descr="http://tvojmalysh.net/wp-content/uploads/2014/12/122_2074_IMG_9522_72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59" y="2481654"/>
            <a:ext cx="4028573" cy="268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10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8856984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Corbel"/>
              </a:rPr>
              <a:t>Восприятие:</a:t>
            </a:r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-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поверхностное восприятие;</a:t>
            </a:r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- замедлен процесс формирования межанализаторных связей: отмечаются недостатки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Corbel"/>
              </a:rPr>
              <a:t>слухо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-зрительно-моторной координации;</a:t>
            </a:r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rbel"/>
              </a:rPr>
              <a:t>- замедленный темп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формирования целостного образа предметов.</a:t>
            </a:r>
          </a:p>
        </p:txBody>
      </p:sp>
      <p:pic>
        <p:nvPicPr>
          <p:cNvPr id="3074" name="Picture 2" descr="http://900igr.net/up/datai/119884/0026-016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29000"/>
            <a:ext cx="6480719" cy="325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9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4798" y="116632"/>
            <a:ext cx="890167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sz="2600" b="1" i="1" dirty="0">
                <a:solidFill>
                  <a:schemeClr val="accent2">
                    <a:lumMod val="75000"/>
                  </a:schemeClr>
                </a:solidFill>
                <a:latin typeface="Corbel"/>
              </a:rPr>
              <a:t>Память:</a:t>
            </a:r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rbel"/>
              </a:rPr>
              <a:t>- снижена продуктивность запоминания и неустойчивость;</a:t>
            </a:r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rbel"/>
              </a:rPr>
              <a:t>- большая сохранность непроизвольной памяти по сравнению с произвольной;</a:t>
            </a:r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rbel"/>
              </a:rPr>
              <a:t>- заметное преобладание наглядной памяти над словесной;</a:t>
            </a:r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rbel"/>
              </a:rPr>
              <a:t>- низкий уровень самоконтроля в процессе заучивания и воспроизведения;</a:t>
            </a:r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rbel"/>
              </a:rPr>
              <a:t>- неумение организовать свою работу по заучиванию;</a:t>
            </a:r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rbel"/>
              </a:rPr>
              <a:t>- недостаточная познавательная активность и целенаправленность при запоминании;</a:t>
            </a:r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rbel"/>
              </a:rPr>
              <a:t>-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rbel"/>
              </a:rPr>
              <a:t>неумение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rbel"/>
              </a:rPr>
              <a:t>использовать приемы запоминания;</a:t>
            </a:r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rbel"/>
              </a:rPr>
              <a:t>- нарушение кратковременной памяти;</a:t>
            </a:r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rbel"/>
              </a:rPr>
              <a:t>- повышенная заторможенность под воздействием помех;</a:t>
            </a:r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rbel"/>
              </a:rPr>
              <a:t>- быстрое забывание материала;</a:t>
            </a:r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rbel"/>
              </a:rPr>
              <a:t>- низкая скорость запоминания.</a:t>
            </a:r>
          </a:p>
        </p:txBody>
      </p:sp>
      <p:pic>
        <p:nvPicPr>
          <p:cNvPr id="4098" name="Picture 2" descr="https://www.howcast.com/.image/t_share/MTU5NzA0MzY4MDcxODQ0ODg0/zzu-how-to-tell-if-your-child-has-a-learning-disability-promo-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65027"/>
            <a:ext cx="4786856" cy="269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1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67615" y="117693"/>
            <a:ext cx="41582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orbel"/>
              </a:rPr>
              <a:t>Мышление:</a:t>
            </a:r>
          </a:p>
          <a:p>
            <a:pPr marL="27432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rbel"/>
              </a:rPr>
              <a:t>-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у большинства детей с ЗПР уровень развития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наглядно-действенного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 мышления в норме;</a:t>
            </a:r>
          </a:p>
          <a:p>
            <a:pPr marL="27432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- наглядно-образное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 мышление: большинству требуется многократное повторение задания;</a:t>
            </a:r>
          </a:p>
          <a:p>
            <a:pPr marL="27432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- недостатки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rbel"/>
              </a:rPr>
              <a:t>сформированности зрительно-аналитико-синтетической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деятельности;</a:t>
            </a:r>
          </a:p>
          <a:p>
            <a:pPr marL="27432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-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словесно-логическое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мышление у большинства не развито. </a:t>
            </a:r>
          </a:p>
        </p:txBody>
      </p:sp>
      <p:pic>
        <p:nvPicPr>
          <p:cNvPr id="5122" name="Picture 2" descr="https://static.detstrana.ru/public/article/33/a0/04/49797_69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52" y="1484784"/>
            <a:ext cx="4600339" cy="344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8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488" y="351234"/>
            <a:ext cx="871296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just">
              <a:spcBef>
                <a:spcPts val="600"/>
              </a:spcBef>
              <a:buClr>
                <a:srgbClr val="7E97AD"/>
              </a:buClr>
              <a:buSzPct val="80000"/>
              <a:buFont typeface="Wingdings 2"/>
              <a:buChar char=""/>
            </a:pPr>
            <a:r>
              <a:rPr lang="ru-RU" sz="2400" b="1" dirty="0">
                <a:solidFill>
                  <a:srgbClr val="000000"/>
                </a:solidFill>
                <a:latin typeface="Corbel"/>
              </a:rPr>
              <a:t>Игровая деятельность </a:t>
            </a:r>
            <a:r>
              <a:rPr lang="ru-RU" sz="2400" dirty="0">
                <a:solidFill>
                  <a:srgbClr val="000000"/>
                </a:solidFill>
                <a:latin typeface="Corbel"/>
              </a:rPr>
              <a:t>детей с ЗПР. У детей есть интерес к игре и к игрушкам, но с трудом возникает замысел игры, сюжеты игр тяготеют стереотипам, преимущественно затрагивают бытовую тематику.</a:t>
            </a:r>
          </a:p>
          <a:p>
            <a:pPr marL="365760" lvl="0" indent="-283464" algn="just">
              <a:spcBef>
                <a:spcPts val="600"/>
              </a:spcBef>
              <a:buClr>
                <a:srgbClr val="7E97AD"/>
              </a:buClr>
              <a:buSzPct val="80000"/>
              <a:buFont typeface="Wingdings 2"/>
              <a:buChar char=""/>
            </a:pPr>
            <a:r>
              <a:rPr lang="ru-RU" sz="2400" dirty="0">
                <a:solidFill>
                  <a:srgbClr val="000000"/>
                </a:solidFill>
                <a:latin typeface="Corbel"/>
              </a:rPr>
              <a:t>Незрелость </a:t>
            </a:r>
            <a:r>
              <a:rPr lang="ru-RU" sz="2400" b="1" dirty="0">
                <a:solidFill>
                  <a:srgbClr val="000000"/>
                </a:solidFill>
                <a:latin typeface="Corbel"/>
              </a:rPr>
              <a:t>эмоционально-волевой сферы </a:t>
            </a:r>
            <a:r>
              <a:rPr lang="ru-RU" sz="2400" dirty="0">
                <a:solidFill>
                  <a:srgbClr val="000000"/>
                </a:solidFill>
                <a:latin typeface="Corbel"/>
              </a:rPr>
              <a:t>детей с ЗПР. Дети отличаются, как правило, эмоциональной неустойчивостью. Они с трудом приспосабливаются к детскому коллективу, им свойственны колебания настроения и повышенная утомляемость.</a:t>
            </a:r>
          </a:p>
          <a:p>
            <a:pPr marL="365760" lvl="0" indent="-283464" algn="just">
              <a:spcBef>
                <a:spcPts val="600"/>
              </a:spcBef>
              <a:buClr>
                <a:srgbClr val="7E97AD"/>
              </a:buClr>
              <a:buSzPct val="80000"/>
              <a:buFont typeface="Wingdings 2"/>
              <a:buChar char=""/>
            </a:pPr>
            <a:r>
              <a:rPr lang="ru-RU" sz="2400" b="1" dirty="0">
                <a:solidFill>
                  <a:srgbClr val="000000"/>
                </a:solidFill>
                <a:latin typeface="Corbel"/>
              </a:rPr>
              <a:t>Двигательная сфера </a:t>
            </a:r>
            <a:r>
              <a:rPr lang="ru-RU" sz="2400" dirty="0">
                <a:solidFill>
                  <a:srgbClr val="000000"/>
                </a:solidFill>
                <a:latin typeface="Corbel"/>
              </a:rPr>
              <a:t>детей с ЗПР. У них не наблюдается тяжелых двигательных расстройств, однако, при более пристальном рассмотрении обнаруживается отставание в физическом развитии, </a:t>
            </a:r>
            <a:r>
              <a:rPr lang="ru-RU" sz="2400" dirty="0" err="1">
                <a:solidFill>
                  <a:srgbClr val="000000"/>
                </a:solidFill>
                <a:latin typeface="Corbel"/>
              </a:rPr>
              <a:t>несформированность</a:t>
            </a:r>
            <a:r>
              <a:rPr lang="ru-RU" sz="2400" dirty="0">
                <a:solidFill>
                  <a:srgbClr val="000000"/>
                </a:solidFill>
                <a:latin typeface="Corbel"/>
              </a:rPr>
              <a:t> техники в основных видах движений, недостаточность таких двигательных качеств как точность, выносливость, гибкость, ловкость, сила, координация. </a:t>
            </a:r>
          </a:p>
        </p:txBody>
      </p:sp>
    </p:spTree>
    <p:extLst>
      <p:ext uri="{BB962C8B-B14F-4D97-AF65-F5344CB8AC3E}">
        <p14:creationId xmlns:p14="http://schemas.microsoft.com/office/powerpoint/2010/main" val="37747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9492" y="116632"/>
            <a:ext cx="864096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Corbel" panose="020B0503020204020204" pitchFamily="34" charset="0"/>
                <a:ea typeface="Tahoma"/>
              </a:rPr>
              <a:t>Доказано, чем раньше начинается коррекционная работа с ребенком, тем эффективнее оказывается ее результат</a:t>
            </a:r>
            <a:r>
              <a:rPr lang="ru-RU" sz="2000" b="1" i="1" dirty="0" smtClean="0">
                <a:latin typeface="Corbel" panose="020B0503020204020204" pitchFamily="34" charset="0"/>
                <a:ea typeface="Tahoma"/>
              </a:rPr>
              <a:t>.</a:t>
            </a:r>
            <a:endParaRPr lang="ru-RU" sz="2000" b="1" i="1" dirty="0">
              <a:latin typeface="Corbel" panose="020B0503020204020204" pitchFamily="34" charset="0"/>
              <a:ea typeface="Tahoma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Corbel" panose="020B0503020204020204" pitchFamily="34" charset="0"/>
                <a:ea typeface="Times New Roman"/>
              </a:rPr>
              <a:t>Построение содержания учебного плана в системе коррекционно-развивающего обучения осуществляется на основе следующих критериев: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Corbel" panose="020B0503020204020204" pitchFamily="34" charset="0"/>
                <a:ea typeface="Times New Roman"/>
              </a:rPr>
              <a:t>-опора на жизненный опыт ребенка;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Corbel" panose="020B0503020204020204" pitchFamily="34" charset="0"/>
                <a:ea typeface="Times New Roman"/>
              </a:rPr>
              <a:t>-усиление практической направленности изучаемого материала;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Corbel" panose="020B0503020204020204" pitchFamily="34" charset="0"/>
                <a:ea typeface="Times New Roman"/>
              </a:rPr>
              <a:t>-</a:t>
            </a:r>
            <a:r>
              <a:rPr lang="ru-RU" sz="2000" dirty="0">
                <a:latin typeface="Corbel" panose="020B0503020204020204" pitchFamily="34" charset="0"/>
                <a:ea typeface="Times New Roman"/>
              </a:rPr>
              <a:t>необходимость и достаточность объема изучаемого материла;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Corbel" panose="020B0503020204020204" pitchFamily="34" charset="0"/>
                <a:ea typeface="Times New Roman"/>
              </a:rPr>
              <a:t>-введение в содержание учебных программ коррекционных методов активизации познавательной деятельности. </a:t>
            </a:r>
            <a:endParaRPr lang="ru-RU" sz="2000" dirty="0" smtClean="0">
              <a:latin typeface="Corbel" panose="020B0503020204020204" pitchFamily="34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latin typeface="Corbel" panose="020B0503020204020204" pitchFamily="34" charset="0"/>
                <a:ea typeface="Times New Roman"/>
              </a:rPr>
              <a:t>Для коррекционно-развивающего обучения очень важно создать положительное эмоциональное отношение ребенка к занятиям. 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4" name="Picture 2" descr="https://master-prod.s3.eu-central-1.amazonaws.com/organization/86586organiz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68" y="3667002"/>
            <a:ext cx="7272808" cy="314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25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154</TotalTime>
  <Words>736</Words>
  <Application>Microsoft Office PowerPoint</Application>
  <PresentationFormat>Экран (4:3)</PresentationFormat>
  <Paragraphs>79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Corbel</vt:lpstr>
      <vt:lpstr>Garamond</vt:lpstr>
      <vt:lpstr>Tahoma</vt:lpstr>
      <vt:lpstr>Times New Roman</vt:lpstr>
      <vt:lpstr>Wingdings 2</vt:lpstr>
      <vt:lpstr>Натуральные материалы</vt:lpstr>
      <vt:lpstr>МАОУ СОШ с.Бердюжье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«Найди два одинаковых предмета»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ДС9-3</dc:creator>
  <cp:lastModifiedBy>hp</cp:lastModifiedBy>
  <cp:revision>14</cp:revision>
  <dcterms:created xsi:type="dcterms:W3CDTF">2019-11-08T09:15:35Z</dcterms:created>
  <dcterms:modified xsi:type="dcterms:W3CDTF">2024-03-21T05:16:40Z</dcterms:modified>
</cp:coreProperties>
</file>